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95226-CB91-4651-879D-A9DFD9FCB249}" type="datetimeFigureOut">
              <a:rPr lang="ru-RU" smtClean="0"/>
              <a:t>вс 07.10.18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F0977-BC8D-4486-A78D-F69928534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878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95226-CB91-4651-879D-A9DFD9FCB249}" type="datetimeFigureOut">
              <a:rPr lang="ru-RU" smtClean="0"/>
              <a:t>вс 07.10.18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F0977-BC8D-4486-A78D-F69928534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078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95226-CB91-4651-879D-A9DFD9FCB249}" type="datetimeFigureOut">
              <a:rPr lang="ru-RU" smtClean="0"/>
              <a:t>вс 07.10.18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F0977-BC8D-4486-A78D-F699285344DB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797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95226-CB91-4651-879D-A9DFD9FCB249}" type="datetimeFigureOut">
              <a:rPr lang="ru-RU" smtClean="0"/>
              <a:t>вс 07.10.18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F0977-BC8D-4486-A78D-F69928534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399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95226-CB91-4651-879D-A9DFD9FCB249}" type="datetimeFigureOut">
              <a:rPr lang="ru-RU" smtClean="0"/>
              <a:t>вс 07.10.18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F0977-BC8D-4486-A78D-F699285344D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5407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95226-CB91-4651-879D-A9DFD9FCB249}" type="datetimeFigureOut">
              <a:rPr lang="ru-RU" smtClean="0"/>
              <a:t>вс 07.10.18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F0977-BC8D-4486-A78D-F69928534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477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95226-CB91-4651-879D-A9DFD9FCB249}" type="datetimeFigureOut">
              <a:rPr lang="ru-RU" smtClean="0"/>
              <a:t>вс 07.10.18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F0977-BC8D-4486-A78D-F69928534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293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95226-CB91-4651-879D-A9DFD9FCB249}" type="datetimeFigureOut">
              <a:rPr lang="ru-RU" smtClean="0"/>
              <a:t>вс 07.10.18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F0977-BC8D-4486-A78D-F69928534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144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95226-CB91-4651-879D-A9DFD9FCB249}" type="datetimeFigureOut">
              <a:rPr lang="ru-RU" smtClean="0"/>
              <a:t>вс 07.10.18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F0977-BC8D-4486-A78D-F69928534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462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95226-CB91-4651-879D-A9DFD9FCB249}" type="datetimeFigureOut">
              <a:rPr lang="ru-RU" smtClean="0"/>
              <a:t>вс 07.10.18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F0977-BC8D-4486-A78D-F69928534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429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95226-CB91-4651-879D-A9DFD9FCB249}" type="datetimeFigureOut">
              <a:rPr lang="ru-RU" smtClean="0"/>
              <a:t>вс 07.10.18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F0977-BC8D-4486-A78D-F69928534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349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95226-CB91-4651-879D-A9DFD9FCB249}" type="datetimeFigureOut">
              <a:rPr lang="ru-RU" smtClean="0"/>
              <a:t>вс 07.10.18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F0977-BC8D-4486-A78D-F69928534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383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95226-CB91-4651-879D-A9DFD9FCB249}" type="datetimeFigureOut">
              <a:rPr lang="ru-RU" smtClean="0"/>
              <a:t>вс 07.10.18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F0977-BC8D-4486-A78D-F69928534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44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95226-CB91-4651-879D-A9DFD9FCB249}" type="datetimeFigureOut">
              <a:rPr lang="ru-RU" smtClean="0"/>
              <a:t>вс 07.10.18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F0977-BC8D-4486-A78D-F69928534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980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95226-CB91-4651-879D-A9DFD9FCB249}" type="datetimeFigureOut">
              <a:rPr lang="ru-RU" smtClean="0"/>
              <a:t>вс 07.10.18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F0977-BC8D-4486-A78D-F69928534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775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95226-CB91-4651-879D-A9DFD9FCB249}" type="datetimeFigureOut">
              <a:rPr lang="ru-RU" smtClean="0"/>
              <a:t>вс 07.10.18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F0977-BC8D-4486-A78D-F69928534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402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95226-CB91-4651-879D-A9DFD9FCB249}" type="datetimeFigureOut">
              <a:rPr lang="ru-RU" smtClean="0"/>
              <a:t>вс 07.10.18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2FF0977-BC8D-4486-A78D-F69928534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470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РОДИТЕЛИ И ДЕТИ: ВЫБОР ПРОФЕССИИ</a:t>
            </a:r>
            <a:br>
              <a:rPr lang="ru-RU" dirty="0" smtClean="0"/>
            </a:br>
            <a:r>
              <a:rPr lang="ru-RU" dirty="0" smtClean="0"/>
              <a:t>                  </a:t>
            </a:r>
            <a:r>
              <a:rPr lang="ru-RU" sz="1800" dirty="0" smtClean="0"/>
              <a:t>ПЕДАГОГ-ПСИХОЛОГ: Ю.П. ДУНАЕВА</a:t>
            </a:r>
            <a:endParaRPr lang="ru-RU" dirty="0"/>
          </a:p>
        </p:txBody>
      </p:sp>
      <p:pic>
        <p:nvPicPr>
          <p:cNvPr id="1026" name="Picture 2" descr="http://webdiana.ru/uploads/posts/2016-12/1481086108_bab747e355b6a3667389d2fb69d625e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1670" y="2437678"/>
            <a:ext cx="5707995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56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09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ОШИБКИ ПРИ ВЫБОРЕ ПРОФЕССИИ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7364" y="92508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Незнание рынка труда.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194" name="Picture 2" descr="https://ds04.infourok.ru/uploads/ex/12c5/00132594-5981f9b8/img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47" t="29536" r="1702" b="14035"/>
          <a:stretch/>
        </p:blipFill>
        <p:spPr bwMode="auto">
          <a:xfrm>
            <a:off x="4852844" y="1136074"/>
            <a:ext cx="5514109" cy="575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plazma-salavat.ru/uploads/s/t/g/f/tgfx3sfi9ob1/img/full_hKq87PG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84" y="1450109"/>
            <a:ext cx="4125480" cy="412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02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2725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ОШИБКИ ПРИ ВЫБОРЕ ПРОФЕССИИ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90067" y="5976606"/>
            <a:ext cx="8991096" cy="1762787"/>
          </a:xfrm>
        </p:spPr>
        <p:txBody>
          <a:bodyPr/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 профессии под давлением родителей</a:t>
            </a:r>
            <a:r>
              <a:rPr lang="ru-RU" dirty="0" smtClean="0"/>
              <a:t>;</a:t>
            </a:r>
          </a:p>
          <a:p>
            <a:endParaRPr lang="ru-RU" dirty="0"/>
          </a:p>
        </p:txBody>
      </p:sp>
      <p:pic>
        <p:nvPicPr>
          <p:cNvPr id="9222" name="Picture 6" descr="https://ds02.infourok.ru/uploads/ex/0de4/0007e99b-364330b6/5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163" y="1234166"/>
            <a:ext cx="7818344" cy="424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65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Анализируем типичные ошибки родителей старшеклассников: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 думай, на кого поступать. Это твоя жизнь, ты и выбирай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</a:p>
          <a:p>
            <a:r>
              <a:rPr lang="ru-RU" sz="4000" i="1" dirty="0" smtClean="0"/>
              <a:t> </a:t>
            </a:r>
            <a:r>
              <a:rPr lang="ru-RU" sz="4000" i="1" dirty="0"/>
              <a:t>Эту фразу дети нередко слышат от своих родителей. Если бы вопрос касался более простых вещей, они были бы рады такой самостоятельности. Но в ситуации выбора профессии ребенку больше нужна помощь, чем свобода.</a:t>
            </a:r>
          </a:p>
        </p:txBody>
      </p:sp>
    </p:spTree>
    <p:extLst>
      <p:ext uri="{BB962C8B-B14F-4D97-AF65-F5344CB8AC3E}">
        <p14:creationId xmlns:p14="http://schemas.microsoft.com/office/powerpoint/2010/main" val="87315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Анализируем типичные ошибки родителей старшеклассников: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«Почему бы тебе не стать…».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buNone/>
            </a:pPr>
            <a:r>
              <a:rPr lang="ru-RU" dirty="0" smtClean="0"/>
              <a:t>Фраза </a:t>
            </a:r>
            <a:r>
              <a:rPr lang="ru-RU" dirty="0"/>
              <a:t>завершается перечнем профессий, о которых мечтали отец или мать, но в силу разных причин не смогли получить. </a:t>
            </a:r>
            <a:endParaRPr lang="ru-RU" dirty="0" smtClean="0"/>
          </a:p>
          <a:p>
            <a:pPr marL="0" lvl="0" indent="0">
              <a:buNone/>
            </a:pPr>
            <a:r>
              <a:rPr lang="ru-RU" dirty="0" smtClean="0"/>
              <a:t>Нереализованная </a:t>
            </a:r>
            <a:r>
              <a:rPr lang="ru-RU" dirty="0"/>
              <a:t>родительская мечта предлагается ребенку в разных вариантах: от мягкого совета до категорического утверждения. </a:t>
            </a:r>
            <a:endParaRPr lang="ru-RU" dirty="0" smtClean="0"/>
          </a:p>
          <a:p>
            <a:pPr marL="0" lvl="0" indent="0">
              <a:buNone/>
            </a:pPr>
            <a:r>
              <a:rPr lang="ru-RU" dirty="0" smtClean="0"/>
              <a:t>ПРИМЕР: </a:t>
            </a:r>
          </a:p>
          <a:p>
            <a:pPr marL="0" lvl="0" indent="0">
              <a:buNone/>
            </a:pPr>
            <a:r>
              <a:rPr lang="ru-RU" dirty="0" smtClean="0"/>
              <a:t>Одна </a:t>
            </a:r>
            <a:r>
              <a:rPr lang="ru-RU" dirty="0"/>
              <a:t>девушка, пришедшая ко мне на прием, буквально рыдала: «Какой из меня бухгалтер — у меня по математике самая низкая оценка в классе!»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175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Анализируем типичные ошибки родителей старшеклассников: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 нас в роду все врачи!» 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buNone/>
            </a:pPr>
            <a:r>
              <a:rPr lang="ru-RU" dirty="0" smtClean="0"/>
              <a:t>— </a:t>
            </a:r>
            <a:r>
              <a:rPr lang="ru-RU" sz="3600" dirty="0"/>
              <a:t>гордо заявляет родитель, намекая ребенку, что «отклонения от курса» явно не одобрит. Еще один случай из моей практики. Девушка рассказывает мне: «Вот у Маши папа — врач, бабушка — медик, старшая сестра учится на фармацевта, и ее в медицинский тянут. Это у них болезнь такая — врачами быть?»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17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Анализируем типичные ошибки родителей старшеклассников: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 меня нет выбора. За меня уже все решили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</a:p>
          <a:p>
            <a:pPr marL="0" lvl="0" indent="0">
              <a:buNone/>
            </a:pPr>
            <a:r>
              <a:rPr lang="ru-RU" dirty="0" smtClean="0"/>
              <a:t> </a:t>
            </a:r>
            <a:r>
              <a:rPr lang="ru-RU" dirty="0"/>
              <a:t>Подростки, которые так говорят, на </a:t>
            </a:r>
            <a:r>
              <a:rPr lang="ru-RU" dirty="0" err="1"/>
              <a:t>профконсультации</a:t>
            </a:r>
            <a:r>
              <a:rPr lang="ru-RU" dirty="0"/>
              <a:t> выглядят спокойно, но в этом спокойствии нет радостного устремления к своей мечте. «У папиного начальника сын поступил в университет в прошлом году, у папиного зама сын поступил туда же. Папа мне сказал:</a:t>
            </a:r>
          </a:p>
        </p:txBody>
      </p:sp>
    </p:spTree>
    <p:extLst>
      <p:ext uri="{BB962C8B-B14F-4D97-AF65-F5344CB8AC3E}">
        <p14:creationId xmlns:p14="http://schemas.microsoft.com/office/powerpoint/2010/main" val="29421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Анализируем типичные ошибки родителей старшеклассников: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4400" dirty="0"/>
              <a:t>«Попробуй только не поступить! Как вы думаете, что мне остается</a:t>
            </a:r>
            <a:r>
              <a:rPr lang="ru-RU" sz="4400" dirty="0" smtClean="0"/>
              <a:t>?»</a:t>
            </a:r>
          </a:p>
          <a:p>
            <a:r>
              <a:rPr lang="ru-RU" sz="4400" dirty="0" smtClean="0"/>
              <a:t> </a:t>
            </a:r>
            <a:r>
              <a:rPr lang="ru-RU" sz="4400" dirty="0"/>
              <a:t>Другой вариант: «Я вообще-то с физикой не дружу и математику не понимаю, но если выучусь на инженера-строителя, папа возьмет меня в свою </a:t>
            </a:r>
            <a:r>
              <a:rPr lang="ru-RU" sz="4400" dirty="0" smtClean="0"/>
              <a:t>фирму.»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51205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«Для меня главное — получить высшее образование!».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94140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ru-RU" sz="3600" dirty="0" smtClean="0"/>
              <a:t>Приведу продолжение диалога с десятиклассником: - А по какой профессии? - Неважно! Я хочу, как мой батя: у него два высших, а сейчас третье получает. Инженер-энергетик, инженер-газовик, а учится на нефтяника! - А какое из образований его кормит? - Никакое — он косметикой торгует! И я буду с батей торговать! Высшее образование ребенка для некоторых родителей — как диплом о собственной состоятельности.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243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Анализируем типичные ошибки родителей старшеклассников: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ru-RU" sz="3600" dirty="0"/>
              <a:t>«Наш ходит к репетиторам по физике и математике. С этими предметами хоть что-то выбрать можно!» Или так: «Нет, мне уже нельзя менять профессию. Я с репетиторами по математике и английскому с девятого класса занимаюсь». Выбирая профессию по такому принципу, мы рискуем идти не в помощь ребенку, а против него -его способностей, интересов, мечты.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677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Анализируем типичные ошибки родителей старшеклассников: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«Только не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…».</a:t>
            </a:r>
          </a:p>
          <a:p>
            <a:pPr marL="0" lvl="0" indent="0">
              <a:buNone/>
            </a:pPr>
            <a:r>
              <a:rPr lang="ru-RU" sz="4000" dirty="0" smtClean="0"/>
              <a:t>Собственный </a:t>
            </a:r>
            <a:r>
              <a:rPr lang="ru-RU" sz="4000" dirty="0"/>
              <a:t>или чужой профессиональный опыт берется за основу родительских советов по выбору профессии. Ребенок, чувствуя в себе призвание, например, к педагогической работе, сомневается, ссылаясь на мнение авторитетных для него взрослых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676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ОПРОСНИК «ГОТОВНОСТЬ ШКОЛЬНИКОВ К ВЫБОРУ ПРОФЕССИИ»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2" name="Picture 4" descr="https://ds04.infourok.ru/uploads/ex/09db/000adf4a-28836a93/img1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94" r="-273"/>
          <a:stretch/>
        </p:blipFill>
        <p:spPr bwMode="auto">
          <a:xfrm>
            <a:off x="677334" y="1745674"/>
            <a:ext cx="10183091" cy="480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45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Уважаемые родители, советую вам: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sz="4800" dirty="0" smtClean="0"/>
              <a:t>Составить </a:t>
            </a:r>
            <a:r>
              <a:rPr lang="ru-RU" sz="4800" dirty="0"/>
              <a:t>список профессий, которые нравятся и вам, и ребенку</a:t>
            </a:r>
            <a:r>
              <a:rPr lang="ru-RU" sz="4800" dirty="0" smtClean="0"/>
              <a:t>.</a:t>
            </a:r>
          </a:p>
          <a:p>
            <a:pPr marL="0" lvl="0" indent="0">
              <a:buNone/>
            </a:pPr>
            <a:endParaRPr lang="ru-RU" sz="4800" dirty="0"/>
          </a:p>
          <a:p>
            <a:r>
              <a:rPr lang="ru-RU" sz="4800" dirty="0"/>
              <a:t>Вносить новые варианты по мере их появления. Чем длиннее список, тем больше поле выбора.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61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Уважаемые родители, советую вам: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sz="4000" dirty="0"/>
              <a:t>Обдумать все имеющиеся варианты с разных позиций</a:t>
            </a:r>
            <a:r>
              <a:rPr lang="ru-RU" sz="4000" dirty="0" smtClean="0"/>
              <a:t>.</a:t>
            </a:r>
          </a:p>
          <a:p>
            <a:pPr marL="0" lvl="0" indent="0">
              <a:buNone/>
            </a:pPr>
            <a:endParaRPr lang="ru-RU" sz="4000" dirty="0"/>
          </a:p>
          <a:p>
            <a:r>
              <a:rPr lang="ru-RU" sz="4000" dirty="0"/>
              <a:t>Дать возможность себе и ребенку «пожить» с выбранной профессией. Помечтать, создать картинку профессионального будущего, наполнить ее позитивными смыслами, образами.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648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Уважаемые родители, советую вам: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ru-RU" sz="4000" dirty="0"/>
              <a:t>Составить программу самоподготовки</a:t>
            </a:r>
            <a:r>
              <a:rPr lang="ru-RU" sz="4000" dirty="0" smtClean="0"/>
              <a:t>.</a:t>
            </a:r>
          </a:p>
          <a:p>
            <a:pPr marL="0" lvl="0" indent="0">
              <a:buNone/>
            </a:pPr>
            <a:endParaRPr lang="ru-RU" sz="4000" dirty="0"/>
          </a:p>
          <a:p>
            <a:pPr marL="0" indent="0">
              <a:buNone/>
            </a:pPr>
            <a:r>
              <a:rPr lang="ru-RU" sz="4000" dirty="0"/>
              <a:t>Посоветуйтесь с учителями-предметниками о целесообразности дополнительных занятий. С ребенком общайтесь с позиции: «Понимаю, как тебе трудно. Радуюсь тому, что ты понимаешь, как тебе это необходимо!»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245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Уважаемые родители, советую вам: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sz="4000" dirty="0"/>
              <a:t>Не стоит переживать за поступление больше, чем сын или дочь</a:t>
            </a:r>
            <a:r>
              <a:rPr lang="ru-RU" sz="4000" dirty="0" smtClean="0"/>
              <a:t>.</a:t>
            </a:r>
          </a:p>
          <a:p>
            <a:pPr marL="0" lvl="0" indent="0">
              <a:buNone/>
            </a:pPr>
            <a:endParaRPr lang="ru-RU" sz="4000" dirty="0"/>
          </a:p>
          <a:p>
            <a:r>
              <a:rPr lang="ru-RU" sz="4000" dirty="0"/>
              <a:t>Придирки и родительские претензии снижают его веру в себя и желание учиться. Не драматизируйте неуспех и его последствия. Нет ничего непоправимого: не поступит в этом году — постарается в следующем.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379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Уважаемые родители, советую вам: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Вдохновлять и поддерживать ребенка!</a:t>
            </a:r>
          </a:p>
          <a:p>
            <a:r>
              <a:rPr lang="ru-RU" dirty="0"/>
              <a:t>В семейном кругу регулярно проводите мотивационные беседы: какую хорошую профессию он выбрал, как она ему подходит, и как он для нее подходит.</a:t>
            </a:r>
          </a:p>
          <a:p>
            <a:r>
              <a:rPr lang="ru-RU" dirty="0"/>
              <a:t>Пусть ваше чадо слышит, что вы радуетесь вместе с ним. Нет ничего страшнее для ребенка, чем крики: «Ты никуда не поступишь! Это другие учатся, но не ты!» Неверие родных подрезает крылья.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173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Уважаемые родители, советую вам: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sz="4000" dirty="0"/>
              <a:t>Учить ребенка быть смелым в преодолении трудностей.</a:t>
            </a:r>
          </a:p>
          <a:p>
            <a:r>
              <a:rPr lang="ru-RU" sz="4000" dirty="0"/>
              <a:t>В подготовке всегда имеют место периоды, когда что-то не получается. Подскажите способы </a:t>
            </a:r>
            <a:r>
              <a:rPr lang="ru-RU" sz="4000" dirty="0" err="1"/>
              <a:t>саморегуляции</a:t>
            </a:r>
            <a:r>
              <a:rPr lang="ru-RU" sz="4000" dirty="0"/>
              <a:t>: переключаться на позитивные мысли, отдохнуть, пообщаться с друзьями, уделить время любимой книге, хобби, сделать приятное другим.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176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262293"/>
          </a:xfrm>
        </p:spPr>
        <p:txBody>
          <a:bodyPr>
            <a:normAutofit/>
          </a:bodyPr>
          <a:lstStyle/>
          <a:p>
            <a:r>
              <a:rPr lang="ru-RU" dirty="0" smtClean="0"/>
              <a:t>И главный совет — любите своего ребенка и верьте в него.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299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 !</a:t>
            </a:r>
            <a:endParaRPr lang="ru-RU" sz="5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120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8762" y="277090"/>
            <a:ext cx="1154083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/>
              <a:t>ПРЕДПРОФИЛЬНАЯ ПОДГОТОВКА В ШКОЛЕ</a:t>
            </a:r>
          </a:p>
          <a:p>
            <a:endParaRPr lang="ru-RU" sz="4800" dirty="0" smtClean="0"/>
          </a:p>
          <a:p>
            <a:r>
              <a:rPr lang="ru-RU" sz="4800" dirty="0"/>
              <a:t>*</a:t>
            </a:r>
            <a:r>
              <a:rPr lang="ru-RU" sz="4800" dirty="0" err="1" smtClean="0"/>
              <a:t>Профориентационная</a:t>
            </a:r>
            <a:r>
              <a:rPr lang="ru-RU" sz="4800" dirty="0" smtClean="0"/>
              <a:t> работа </a:t>
            </a:r>
          </a:p>
          <a:p>
            <a:endParaRPr lang="ru-RU" sz="4800" dirty="0" smtClean="0"/>
          </a:p>
          <a:p>
            <a:r>
              <a:rPr lang="ru-RU" sz="4800" dirty="0"/>
              <a:t>*</a:t>
            </a:r>
            <a:r>
              <a:rPr lang="ru-RU" sz="4800" dirty="0" smtClean="0"/>
              <a:t>Информационная работа</a:t>
            </a:r>
          </a:p>
          <a:p>
            <a:endParaRPr lang="ru-RU" sz="4800" dirty="0" smtClean="0"/>
          </a:p>
          <a:p>
            <a:r>
              <a:rPr lang="ru-RU" sz="4800" dirty="0" smtClean="0"/>
              <a:t> *Курсы по выбору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85940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dirty="0" smtClean="0"/>
              <a:t>УСЛОВИЯ ПРАВИЛЬНОГО ВЫБОРА ПРОФЕССИИ 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5258" y="2379807"/>
            <a:ext cx="8153400" cy="4351338"/>
          </a:xfrm>
        </p:spPr>
        <p:txBody>
          <a:bodyPr>
            <a:normAutofit fontScale="77500" lnSpcReduction="20000"/>
          </a:bodyPr>
          <a:lstStyle/>
          <a:p>
            <a:r>
              <a:rPr lang="ru-RU" sz="5400" dirty="0" smtClean="0"/>
              <a:t>«ХОЧУ»– </a:t>
            </a:r>
          </a:p>
          <a:p>
            <a:r>
              <a:rPr lang="ru-RU" sz="5400" dirty="0" smtClean="0"/>
              <a:t>интересы, склонности;</a:t>
            </a:r>
          </a:p>
          <a:p>
            <a:r>
              <a:rPr lang="ru-RU" sz="5400" dirty="0" smtClean="0"/>
              <a:t> «МОГУ» – способности, возможности;</a:t>
            </a:r>
          </a:p>
          <a:p>
            <a:r>
              <a:rPr lang="ru-RU" sz="5400" dirty="0" smtClean="0"/>
              <a:t> «НАДО» –</a:t>
            </a:r>
          </a:p>
          <a:p>
            <a:r>
              <a:rPr lang="ru-RU" sz="5400" dirty="0" smtClean="0"/>
              <a:t> потребности рынка труда в профессионалах.</a:t>
            </a:r>
            <a:endParaRPr lang="ru-RU" sz="5400" dirty="0"/>
          </a:p>
        </p:txBody>
      </p:sp>
      <p:pic>
        <p:nvPicPr>
          <p:cNvPr id="3076" name="Picture 4" descr="https://ds04.infourok.ru/uploads/ex/0498/001a1c47-30c7f62b/img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5" t="8003" r="7836" b="3586"/>
          <a:stretch/>
        </p:blipFill>
        <p:spPr bwMode="auto">
          <a:xfrm>
            <a:off x="8326581" y="1674164"/>
            <a:ext cx="3602181" cy="486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14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63237"/>
            <a:ext cx="10515600" cy="610985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5400" dirty="0" smtClean="0"/>
              <a:t>БЛОК «ХОЧУ»</a:t>
            </a:r>
          </a:p>
          <a:p>
            <a:pPr marL="0" indent="0">
              <a:buNone/>
            </a:pPr>
            <a:r>
              <a:rPr lang="ru-RU" sz="4800" dirty="0" smtClean="0"/>
              <a:t>  Методики и тесты:</a:t>
            </a:r>
          </a:p>
          <a:p>
            <a:r>
              <a:rPr lang="ru-RU" sz="4800" dirty="0" smtClean="0"/>
              <a:t>Склонность к выбору профессий;</a:t>
            </a:r>
          </a:p>
          <a:p>
            <a:r>
              <a:rPr lang="ru-RU" sz="4800" dirty="0" smtClean="0"/>
              <a:t>Карта интересов </a:t>
            </a:r>
            <a:r>
              <a:rPr lang="ru-RU" sz="4800" dirty="0" err="1" smtClean="0"/>
              <a:t>Голомштока</a:t>
            </a:r>
            <a:r>
              <a:rPr lang="ru-RU" sz="4800" dirty="0" smtClean="0"/>
              <a:t> </a:t>
            </a:r>
            <a:r>
              <a:rPr lang="ru-RU" sz="4800" dirty="0" err="1" smtClean="0"/>
              <a:t>Психогеометрический</a:t>
            </a:r>
            <a:r>
              <a:rPr lang="ru-RU" sz="4800" dirty="0" smtClean="0"/>
              <a:t> тест</a:t>
            </a:r>
          </a:p>
          <a:p>
            <a:r>
              <a:rPr lang="ru-RU" sz="4800" dirty="0" smtClean="0"/>
              <a:t>Матрица выбора профессии </a:t>
            </a:r>
          </a:p>
          <a:p>
            <a:r>
              <a:rPr lang="ru-RU" sz="4800" dirty="0" smtClean="0"/>
              <a:t>Методика </a:t>
            </a:r>
            <a:r>
              <a:rPr lang="ru-RU" sz="4800" dirty="0" err="1" smtClean="0"/>
              <a:t>Холланда</a:t>
            </a:r>
            <a:endParaRPr lang="ru-RU" sz="4800" dirty="0"/>
          </a:p>
          <a:p>
            <a:r>
              <a:rPr lang="ru-RU" sz="4800" dirty="0" smtClean="0"/>
              <a:t>Опросник </a:t>
            </a:r>
            <a:r>
              <a:rPr lang="ru-RU" sz="4800" dirty="0" err="1" smtClean="0"/>
              <a:t>Кабардовой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49280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БЛОК «МОГУ»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43891"/>
            <a:ext cx="10515600" cy="483307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</a:t>
            </a:r>
            <a:r>
              <a:rPr lang="ru-RU" sz="3600" dirty="0" smtClean="0"/>
              <a:t>Исследование общих особенностей: </a:t>
            </a:r>
          </a:p>
          <a:p>
            <a:r>
              <a:rPr lang="ru-RU" sz="3600" dirty="0" smtClean="0"/>
              <a:t> Здоровья;</a:t>
            </a:r>
          </a:p>
          <a:p>
            <a:r>
              <a:rPr lang="ru-RU" sz="3600" dirty="0" smtClean="0"/>
              <a:t> Внимания; </a:t>
            </a:r>
          </a:p>
          <a:p>
            <a:r>
              <a:rPr lang="ru-RU" sz="3600" dirty="0" smtClean="0"/>
              <a:t>Памяти;</a:t>
            </a:r>
          </a:p>
          <a:p>
            <a:r>
              <a:rPr lang="ru-RU" sz="3600" dirty="0" smtClean="0"/>
              <a:t> Мышления;</a:t>
            </a:r>
          </a:p>
          <a:p>
            <a:r>
              <a:rPr lang="ru-RU" sz="3600" dirty="0" smtClean="0"/>
              <a:t> Воображения;</a:t>
            </a:r>
          </a:p>
          <a:p>
            <a:r>
              <a:rPr lang="ru-RU" sz="3600" dirty="0" smtClean="0"/>
              <a:t>Координации движения;</a:t>
            </a:r>
          </a:p>
          <a:p>
            <a:r>
              <a:rPr lang="ru-RU" sz="3600" dirty="0" smtClean="0"/>
              <a:t>Темперамента</a:t>
            </a:r>
            <a:endParaRPr lang="ru-RU" sz="3600" dirty="0"/>
          </a:p>
        </p:txBody>
      </p:sp>
      <p:pic>
        <p:nvPicPr>
          <p:cNvPr id="4098" name="Picture 2" descr="http://feel-feed.ru/wp-content/uploads/2017/11/1200-630-kopirovat-817-1170x6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685" y="2043145"/>
            <a:ext cx="5192280" cy="467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96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БЛОК «НАДО» ЗНАКОМСТВО С МИРОМ ПРОФЕССИЙ</a:t>
            </a:r>
            <a:endParaRPr lang="ru-RU" dirty="0"/>
          </a:p>
        </p:txBody>
      </p:sp>
      <p:pic>
        <p:nvPicPr>
          <p:cNvPr id="5122" name="Picture 2" descr="https://ds04.infourok.ru/uploads/ex/1136/00003845-08b31f28/img1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326" y="1753249"/>
            <a:ext cx="6503073" cy="487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78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ОШИБКИ ПРИ ВЫБОРЕ ПРОФЕССИИ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Неумение разобраться в своих способностях, </a:t>
            </a:r>
          </a:p>
          <a:p>
            <a:r>
              <a:rPr lang="ru-RU" dirty="0" smtClean="0"/>
              <a:t>особенностях характера, </a:t>
            </a:r>
          </a:p>
          <a:p>
            <a:r>
              <a:rPr lang="ru-RU" dirty="0" smtClean="0"/>
              <a:t>мотивах выбора.</a:t>
            </a:r>
          </a:p>
          <a:p>
            <a:endParaRPr lang="ru-RU" dirty="0"/>
          </a:p>
        </p:txBody>
      </p:sp>
      <p:pic>
        <p:nvPicPr>
          <p:cNvPr id="6146" name="Picture 2" descr="https://fs00.infourok.ru/images/doc/312/311188/img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5" t="41945" r="17707"/>
          <a:stretch/>
        </p:blipFill>
        <p:spPr bwMode="auto">
          <a:xfrm>
            <a:off x="5888183" y="2743200"/>
            <a:ext cx="5500254" cy="372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8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ОШИБКИ ПРИ ВЫБОРЕ ПРОФЕССИИ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40716"/>
            <a:ext cx="10515600" cy="4351338"/>
          </a:xfrm>
        </p:spPr>
        <p:txBody>
          <a:bodyPr/>
          <a:lstStyle/>
          <a:p>
            <a:r>
              <a:rPr lang="ru-RU" dirty="0" smtClean="0"/>
              <a:t>Незнание мира профессий.</a:t>
            </a:r>
          </a:p>
          <a:p>
            <a:endParaRPr lang="ru-RU" dirty="0"/>
          </a:p>
        </p:txBody>
      </p:sp>
      <p:pic>
        <p:nvPicPr>
          <p:cNvPr id="7170" name="Picture 2" descr="https://proforientatsia.ru/wp-content/uploads/2016/09/world-of-profess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248" y="1913835"/>
            <a:ext cx="6217516" cy="432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02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124</TotalTime>
  <Words>919</Words>
  <Application>Microsoft Office PowerPoint</Application>
  <PresentationFormat>Широкоэкранный</PresentationFormat>
  <Paragraphs>92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Trebuchet MS</vt:lpstr>
      <vt:lpstr>Wingdings 3</vt:lpstr>
      <vt:lpstr>Аспект</vt:lpstr>
      <vt:lpstr>РОДИТЕЛИ И ДЕТИ: ВЫБОР ПРОФЕССИИ                   ПЕДАГОГ-ПСИХОЛОГ: Ю.П. ДУНАЕВА</vt:lpstr>
      <vt:lpstr>ОПРОСНИК «ГОТОВНОСТЬ ШКОЛЬНИКОВ К ВЫБОРУ ПРОФЕССИИ» </vt:lpstr>
      <vt:lpstr>Презентация PowerPoint</vt:lpstr>
      <vt:lpstr>УСЛОВИЯ ПРАВИЛЬНОГО ВЫБОРА ПРОФЕССИИ </vt:lpstr>
      <vt:lpstr>Презентация PowerPoint</vt:lpstr>
      <vt:lpstr>БЛОК «МОГУ» </vt:lpstr>
      <vt:lpstr>БЛОК «НАДО» ЗНАКОМСТВО С МИРОМ ПРОФЕССИЙ</vt:lpstr>
      <vt:lpstr>ОШИБКИ ПРИ ВЫБОРЕ ПРОФЕССИИ </vt:lpstr>
      <vt:lpstr>ОШИБКИ ПРИ ВЫБОРЕ ПРОФЕССИИ </vt:lpstr>
      <vt:lpstr>ОШИБКИ ПРИ ВЫБОРЕ ПРОФЕССИИ </vt:lpstr>
      <vt:lpstr>ОШИБКИ ПРИ ВЫБОРЕ ПРОФЕССИИ </vt:lpstr>
      <vt:lpstr>Анализируем типичные ошибки родителей старшеклассников: </vt:lpstr>
      <vt:lpstr>Анализируем типичные ошибки родителей старшеклассников:</vt:lpstr>
      <vt:lpstr>Анализируем типичные ошибки родителей старшеклассников:</vt:lpstr>
      <vt:lpstr>Анализируем типичные ошибки родителей старшеклассников:</vt:lpstr>
      <vt:lpstr>Анализируем типичные ошибки родителей старшеклассников:</vt:lpstr>
      <vt:lpstr>«Для меня главное — получить высшее образование!». </vt:lpstr>
      <vt:lpstr>Анализируем типичные ошибки родителей старшеклассников:</vt:lpstr>
      <vt:lpstr>Анализируем типичные ошибки родителей старшеклассников:</vt:lpstr>
      <vt:lpstr>Уважаемые родители, советую вам: </vt:lpstr>
      <vt:lpstr>Уважаемые родители, советую вам:</vt:lpstr>
      <vt:lpstr>Уважаемые родители, советую вам:</vt:lpstr>
      <vt:lpstr>Уважаемые родители, советую вам:</vt:lpstr>
      <vt:lpstr>Уважаемые родители, советую вам:</vt:lpstr>
      <vt:lpstr>Уважаемые родители, советую вам:</vt:lpstr>
      <vt:lpstr>И главный совет — любите своего ребенка и верьте в него.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РОДИТЕЛИ И ДЕТИ: ВЫБОР ПРОФЕССИИ                                                      ПЕДАГОГ-ПСИХОЛОГ: Ю.П. ДУНАЕВА</dc:title>
  <dc:creator>Пользователь</dc:creator>
  <cp:lastModifiedBy>Пользователь</cp:lastModifiedBy>
  <cp:revision>17</cp:revision>
  <dcterms:created xsi:type="dcterms:W3CDTF">2018-10-07T15:53:39Z</dcterms:created>
  <dcterms:modified xsi:type="dcterms:W3CDTF">2018-10-07T17:58:16Z</dcterms:modified>
</cp:coreProperties>
</file>